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10" r:id="rId4"/>
    <p:sldId id="317" r:id="rId5"/>
    <p:sldId id="322" r:id="rId6"/>
    <p:sldId id="311" r:id="rId7"/>
    <p:sldId id="318" r:id="rId8"/>
    <p:sldId id="320" r:id="rId9"/>
    <p:sldId id="313" r:id="rId10"/>
    <p:sldId id="319" r:id="rId11"/>
    <p:sldId id="312" r:id="rId12"/>
    <p:sldId id="314" r:id="rId13"/>
    <p:sldId id="315" r:id="rId14"/>
    <p:sldId id="321" r:id="rId15"/>
    <p:sldId id="30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0" userDrawn="1">
          <p15:clr>
            <a:srgbClr val="A4A3A4"/>
          </p15:clr>
        </p15:guide>
        <p15:guide id="2" pos="29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7" autoAdjust="0"/>
    <p:restoredTop sz="90747" autoAdjust="0"/>
  </p:normalViewPr>
  <p:slideViewPr>
    <p:cSldViewPr>
      <p:cViewPr>
        <p:scale>
          <a:sx n="96" d="100"/>
          <a:sy n="96" d="100"/>
        </p:scale>
        <p:origin x="-414" y="-144"/>
      </p:cViewPr>
      <p:guideLst>
        <p:guide orient="horz" pos="2170"/>
        <p:guide pos="2905"/>
      </p:guideLst>
    </p:cSldViewPr>
  </p:slideViewPr>
  <p:outlineViewPr>
    <p:cViewPr>
      <p:scale>
        <a:sx n="33" d="100"/>
        <a:sy n="33" d="100"/>
      </p:scale>
      <p:origin x="48" y="110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18254-92B7-4187-9ADA-FC81E4027697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21348-A25A-4857-8BB0-FCA9263D2A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357430"/>
            <a:ext cx="4278315" cy="3411545"/>
          </a:xfrm>
        </p:spPr>
        <p:txBody>
          <a:bodyPr>
            <a:normAutofit fontScale="90000"/>
          </a:bodyPr>
          <a:lstStyle/>
          <a:p>
            <a:r>
              <a:rPr lang="ru-RU" sz="1400" b="0" i="1" dirty="0" smtClean="0"/>
              <a:t>Дата рождения: 16.01.1989 г.</a:t>
            </a:r>
            <a:br>
              <a:rPr lang="ru-RU" sz="1400" b="0" i="1" dirty="0" smtClean="0"/>
            </a:br>
            <a:r>
              <a:rPr lang="ru-RU" sz="1400" b="0" i="1" dirty="0" smtClean="0"/>
              <a:t>Профессиональное образование:2011г.</a:t>
            </a:r>
            <a:br>
              <a:rPr lang="ru-RU" sz="1400" b="0" i="1" dirty="0" smtClean="0"/>
            </a:br>
            <a:r>
              <a:rPr lang="ru-RU" sz="1400" b="0" i="1" dirty="0" err="1" smtClean="0"/>
              <a:t>ГОУВПО</a:t>
            </a:r>
            <a:r>
              <a:rPr lang="ru-RU" sz="1400" b="0" i="1" dirty="0" smtClean="0"/>
              <a:t> «МГУ им. Н.П. Огарева, специальность «народное художественное творчество», квалификация- художественный руководитель студии декоративно – прикладного творчества, преподаватель.</a:t>
            </a:r>
            <a:br>
              <a:rPr lang="ru-RU" sz="1400" b="0" i="1" dirty="0" smtClean="0"/>
            </a:br>
            <a:r>
              <a:rPr lang="ru-RU" sz="1400" b="0" i="1" dirty="0" smtClean="0"/>
              <a:t>Стаж педагогической работы (по специальности): 14лет</a:t>
            </a:r>
            <a:br>
              <a:rPr lang="ru-RU" sz="1400" b="0" i="1" dirty="0" smtClean="0"/>
            </a:br>
            <a:r>
              <a:rPr lang="ru-RU" sz="1400" b="0" i="1" dirty="0" smtClean="0"/>
              <a:t>Общий трудовой стаж:14лет</a:t>
            </a:r>
            <a:br>
              <a:rPr lang="ru-RU" sz="1400" b="0" i="1" dirty="0" smtClean="0"/>
            </a:br>
            <a:r>
              <a:rPr lang="ru-RU" sz="1400" b="0" i="1" dirty="0" smtClean="0"/>
              <a:t>Наличие квалификационной категории: первая</a:t>
            </a:r>
            <a:br>
              <a:rPr lang="ru-RU" sz="1400" b="0" i="1" dirty="0" smtClean="0"/>
            </a:br>
            <a:r>
              <a:rPr lang="ru-RU" sz="1400" b="0" i="1" dirty="0" smtClean="0"/>
              <a:t>дата последней аттестации: </a:t>
            </a:r>
            <a:r>
              <a:rPr lang="ru-RU" sz="1400" b="0" i="1" dirty="0" smtClean="0">
                <a:solidFill>
                  <a:srgbClr val="FF0000"/>
                </a:solidFill>
              </a:rPr>
              <a:t>приказ </a:t>
            </a:r>
            <a:r>
              <a:rPr lang="ru-RU" sz="1400" b="0" i="1" dirty="0" smtClean="0">
                <a:solidFill>
                  <a:srgbClr val="FF0000"/>
                </a:solidFill>
              </a:rPr>
              <a:t>№</a:t>
            </a:r>
            <a:r>
              <a:rPr lang="ru-RU" sz="1400" i="1" dirty="0" smtClean="0">
                <a:solidFill>
                  <a:srgbClr val="FF0000"/>
                </a:solidFill>
              </a:rPr>
              <a:t>712- ОД</a:t>
            </a:r>
            <a:r>
              <a:rPr lang="ru-RU" sz="1400" b="0" i="1" dirty="0" smtClean="0">
                <a:solidFill>
                  <a:srgbClr val="FF0000"/>
                </a:solidFill>
              </a:rPr>
              <a:t> </a:t>
            </a:r>
            <a:r>
              <a:rPr lang="ru-RU" sz="1400" b="0" i="1" dirty="0" smtClean="0">
                <a:solidFill>
                  <a:srgbClr val="FF0000"/>
                </a:solidFill>
              </a:rPr>
              <a:t>от </a:t>
            </a:r>
            <a:r>
              <a:rPr lang="ru-RU" sz="1400" b="0" i="1" dirty="0" smtClean="0">
                <a:solidFill>
                  <a:srgbClr val="FF0000"/>
                </a:solidFill>
              </a:rPr>
              <a:t>18.06.2024г</a:t>
            </a:r>
            <a:r>
              <a:rPr lang="ru-RU" sz="1400" b="0" i="1" dirty="0" smtClean="0">
                <a:solidFill>
                  <a:srgbClr val="FF0000"/>
                </a:solidFill>
              </a:rPr>
              <a:t>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71481"/>
            <a:ext cx="7772400" cy="164307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Министерство образования РМ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ПОРТФОЛИО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Панова Татьяна Владимировна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преподаватель МБУДО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 «Детская художественная школа №2»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аттестация\00c51415-199c-4284-a716-725d2f86df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534" y="2493319"/>
            <a:ext cx="2809171" cy="4152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2026 Панова Т.В\IMG_227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326414" cy="3024336"/>
          </a:xfrm>
          <a:prstGeom prst="rect">
            <a:avLst/>
          </a:prstGeom>
          <a:noFill/>
        </p:spPr>
      </p:pic>
      <p:pic>
        <p:nvPicPr>
          <p:cNvPr id="3" name="Picture 4" descr="F:\Аттестация 2026 Панова Т.В\IMG_227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24090" cy="3024336"/>
          </a:xfrm>
          <a:prstGeom prst="rect">
            <a:avLst/>
          </a:prstGeom>
          <a:noFill/>
        </p:spPr>
      </p:pic>
      <p:pic>
        <p:nvPicPr>
          <p:cNvPr id="6145" name="Picture 1" descr="C:\Users\User\Desktop\Панова Т.В\Аттестация 2026 Панова Т.В\IMG_227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429000"/>
            <a:ext cx="5011162" cy="3260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3 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Аттестация 2026 Панова Т.В\IMG_22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2778572" cy="4023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5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Активное участие в разработке программно-методического сопровождения образовательного процесса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Панова Т.В\Аттестация 2026 Панова Т.В\IMG_23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208" y="1071546"/>
            <a:ext cx="3241602" cy="4710123"/>
          </a:xfrm>
          <a:prstGeom prst="rect">
            <a:avLst/>
          </a:prstGeom>
          <a:noFill/>
        </p:spPr>
      </p:pic>
      <p:pic>
        <p:nvPicPr>
          <p:cNvPr id="1027" name="Picture 3" descr="C:\Users\User\Desktop\Панова Т.В\Аттестация 2026 Панова Т.В\IMG_23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3165695" cy="4729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6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Активное участие в профессиональных конкурсах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F:\Аттестация 2026 Панова Т.В\IMG_227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16832"/>
            <a:ext cx="2303954" cy="3181003"/>
          </a:xfrm>
          <a:prstGeom prst="rect">
            <a:avLst/>
          </a:prstGeom>
          <a:noFill/>
        </p:spPr>
      </p:pic>
      <p:pic>
        <p:nvPicPr>
          <p:cNvPr id="5125" name="Picture 5" descr="F:\Аттестация 2026 Панова Т.В\IMG_227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2346844" cy="3312368"/>
          </a:xfrm>
          <a:prstGeom prst="rect">
            <a:avLst/>
          </a:prstGeom>
          <a:noFill/>
        </p:spPr>
      </p:pic>
      <p:pic>
        <p:nvPicPr>
          <p:cNvPr id="5126" name="Picture 6" descr="F:\Аттестация 2026 Панова Т.В\IMG_2272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844824"/>
            <a:ext cx="2808312" cy="3840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 2026 Панова Т.В\IMG_226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3268581" cy="4248472"/>
          </a:xfrm>
          <a:prstGeom prst="rect">
            <a:avLst/>
          </a:prstGeom>
          <a:noFill/>
        </p:spPr>
      </p:pic>
      <p:pic>
        <p:nvPicPr>
          <p:cNvPr id="3" name="Picture 3" descr="F:\Аттестация 2026 Панова Т.В\IMG_226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3053424" cy="4281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405" y="765175"/>
            <a:ext cx="3207385" cy="4939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768" y="764704"/>
            <a:ext cx="3446882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D:\аттестация\АТТ\IMG_742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1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Выявление и развитие способностей обучающихся в научной (интеллектуальной), творческой, </a:t>
            </a:r>
            <a:r>
              <a:rPr lang="ru-RU" sz="1200" b="1" dirty="0" err="1" smtClean="0">
                <a:solidFill>
                  <a:srgbClr val="FF0000"/>
                </a:solidFill>
              </a:rPr>
              <a:t>физкультурно</a:t>
            </a:r>
            <a:r>
              <a:rPr lang="ru-RU" sz="1200" b="1" dirty="0" smtClean="0">
                <a:solidFill>
                  <a:srgbClr val="FF0000"/>
                </a:solidFill>
              </a:rPr>
              <a:t> –спортивной деятельности, а также их участие в олимпиадах, конкурсах, фестивалях, соревнованиях.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Аттестация 2026 Панова Т.В\IMG_22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461366" cy="3867858"/>
          </a:xfrm>
          <a:prstGeom prst="rect">
            <a:avLst/>
          </a:prstGeom>
          <a:noFill/>
        </p:spPr>
      </p:pic>
      <p:pic>
        <p:nvPicPr>
          <p:cNvPr id="1027" name="Picture 3" descr="F:\Аттестация 2026 Панова Т.В\IMG_225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3203848" y="1515988"/>
            <a:ext cx="2508021" cy="3929236"/>
          </a:xfrm>
          <a:prstGeom prst="rect">
            <a:avLst/>
          </a:prstGeom>
          <a:noFill/>
        </p:spPr>
      </p:pic>
      <p:pic>
        <p:nvPicPr>
          <p:cNvPr id="1030" name="Picture 6" descr="F:\Аттестация 2026 Панова Т.В\IMG_225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911" y="1556791"/>
            <a:ext cx="2420073" cy="3888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Аттестация 2026 Панова Т.В\IMG_225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2123728" cy="3034017"/>
          </a:xfrm>
          <a:prstGeom prst="rect">
            <a:avLst/>
          </a:prstGeom>
          <a:noFill/>
        </p:spPr>
      </p:pic>
      <p:pic>
        <p:nvPicPr>
          <p:cNvPr id="3" name="Picture 5" descr="F:\Аттестация 2026 Панова Т.В\IMG_226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876" y="1071546"/>
            <a:ext cx="2006794" cy="2861510"/>
          </a:xfrm>
          <a:prstGeom prst="rect">
            <a:avLst/>
          </a:prstGeom>
          <a:noFill/>
        </p:spPr>
      </p:pic>
      <p:sp>
        <p:nvSpPr>
          <p:cNvPr id="11266" name="AutoShape 2" descr="C:\Users\User\Desktop\%D0%9F%D0%B0%D0%BD%D0%BE%D0%B2%D0%B0 %D0%A2.%D0%92\%D0%90%D1%82%D1%82%D0%B5%D1%81%D1%82%D0%B0%D1%86%D0%B8%D1%8F 2026 %D0%9F%D0%B0%D0%BD%D0%BE%D0%B2%D0%B0 %D0%A2.%D0%92\5CBA949F-F33E-4C34-8A99-1B5A32A434A6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C:\Users\User\Desktop\%D0%9F%D0%B0%D0%BD%D0%BE%D0%B2%D0%B0 %D0%A2.%D0%92\%D0%90%D1%82%D1%82%D0%B5%D1%81%D1%82%D0%B0%D1%86%D0%B8%D1%8F 2026 %D0%9F%D0%B0%D0%BD%D0%BE%D0%B2%D0%B0 %D0%A2.%D0%92\5CBA949F-F33E-4C34-8A99-1B5A32A434A6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 descr="C:\Users\User\Desktop\Панова Т.В\Аттестация 2026 Панова Т.В\IMG_226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017896"/>
            <a:ext cx="2000264" cy="2911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Панова Т.В\Аттестация 2026 Панова Т.В\IMG_220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3194386" cy="4547744"/>
          </a:xfrm>
          <a:prstGeom prst="rect">
            <a:avLst/>
          </a:prstGeom>
          <a:noFill/>
        </p:spPr>
      </p:pic>
      <p:pic>
        <p:nvPicPr>
          <p:cNvPr id="28675" name="Picture 3" descr="C:\Users\User\Desktop\Панова Т.В\Аттестация 2026 Панова Т.В\IMG_2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627" y="785794"/>
            <a:ext cx="334121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2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Личный вклад в повышение качества образования, совершенствование методов обучения и воспитания, продуктивное использование новых образовательных технологий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F:\Аттестация 2026 Панова Т.В\IMG_22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486041" cy="2880320"/>
          </a:xfrm>
          <a:prstGeom prst="rect">
            <a:avLst/>
          </a:prstGeom>
          <a:noFill/>
        </p:spPr>
      </p:pic>
      <p:pic>
        <p:nvPicPr>
          <p:cNvPr id="2052" name="Picture 4" descr="F:\Аттестация 2026 Панова Т.В\IMG_224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77072"/>
            <a:ext cx="3281364" cy="2385201"/>
          </a:xfrm>
          <a:prstGeom prst="rect">
            <a:avLst/>
          </a:prstGeom>
          <a:noFill/>
        </p:spPr>
      </p:pic>
      <p:pic>
        <p:nvPicPr>
          <p:cNvPr id="2053" name="Picture 5" descr="F:\Аттестация 2026 Панова Т.В\IMG_225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033" y="1052736"/>
            <a:ext cx="3965793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Аттестация 2026 Панова Т.В\IMG_224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1"/>
            <a:ext cx="4032448" cy="3072341"/>
          </a:xfrm>
          <a:prstGeom prst="rect">
            <a:avLst/>
          </a:prstGeom>
          <a:noFill/>
        </p:spPr>
      </p:pic>
      <p:pic>
        <p:nvPicPr>
          <p:cNvPr id="3" name="Picture 6" descr="F:\Аттестация 2026 Панова Т.В\IMG_226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838" y="1556792"/>
            <a:ext cx="4349626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esktop\Панова Т.В\Аттестация 2026 Панова Т.В\IMG_22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7868487" cy="5627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Критерий 4</a:t>
            </a:r>
            <a:br>
              <a:rPr lang="ru-RU" sz="1200" b="1" dirty="0" smtClean="0">
                <a:solidFill>
                  <a:srgbClr val="FF0000"/>
                </a:solidFill>
              </a:rPr>
            </a:br>
            <a:r>
              <a:rPr lang="ru-RU" sz="1200" b="1" dirty="0" smtClean="0">
                <a:solidFill>
                  <a:srgbClr val="FF0000"/>
                </a:solidFill>
              </a:rPr>
              <a:t>Активное  участие в работе методических объединений педагогических работников организаций разных уровней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F:\Аттестация 2026 Панова Т.В\IMG_22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348880"/>
            <a:ext cx="4464496" cy="3803229"/>
          </a:xfrm>
          <a:prstGeom prst="rect">
            <a:avLst/>
          </a:prstGeom>
          <a:noFill/>
        </p:spPr>
      </p:pic>
      <p:pic>
        <p:nvPicPr>
          <p:cNvPr id="4101" name="Picture 5" descr="F:\Аттестация 2026 Панова Т.В\IMG_227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696" y="1124744"/>
            <a:ext cx="366622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36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Green Color</vt:lpstr>
      <vt:lpstr>Дата рождения: 16.01.1989 г. Профессиональное образование:2011г. ГОУВПО «МГУ им. Н.П. Огарева, специальность «народное художественное творчество», квалификация- художественный руководитель студии декоративно – прикладного творчества, преподаватель. Стаж педагогической работы (по специальности): 14лет Общий трудовой стаж:14лет Наличие квалификационной категории: первая дата последней аттестации: приказ №712- ОД от 18.06.2024г.    </vt:lpstr>
      <vt:lpstr>Слайд 2</vt:lpstr>
      <vt:lpstr>Критерий 1 Выявление и развитие способностей обучающихся в научной (интеллектуальной), творческой, физкультурно –спортивной деятельности, а также их участие в олимпиадах, конкурсах, фестивалях, соревнованиях.</vt:lpstr>
      <vt:lpstr>Слайд 4</vt:lpstr>
      <vt:lpstr>Слайд 5</vt:lpstr>
      <vt:lpstr>Критерий 2 Личный вклад в повышение качества образования, совершенствование методов обучения и воспитания, продуктивное использование новых образовательных технологий</vt:lpstr>
      <vt:lpstr>Слайд 7</vt:lpstr>
      <vt:lpstr>Слайд 8</vt:lpstr>
      <vt:lpstr>Критерий 4 Активное  участие в работе методических объединений педагогических работников организаций разных уровней</vt:lpstr>
      <vt:lpstr>Слайд 10</vt:lpstr>
      <vt:lpstr>Критерий 3 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vt:lpstr>
      <vt:lpstr>Критерий 5 Активное участие в разработке программно-методического сопровождения образовательного процесса</vt:lpstr>
      <vt:lpstr>Критерий 6 Активное участие в профессиональных конкурсах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Дата рождения: 16.01.1989 г. пр</dc:title>
  <dc:creator>boss</dc:creator>
  <cp:lastModifiedBy>User</cp:lastModifiedBy>
  <cp:revision>42</cp:revision>
  <dcterms:created xsi:type="dcterms:W3CDTF">2024-02-18T10:41:00Z</dcterms:created>
  <dcterms:modified xsi:type="dcterms:W3CDTF">2026-02-24T11:06:45Z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3612C9F690B84BADA0C6BDECE5BC7A94</vt:lpwstr>
  </property>
  <property fmtid="{D5CDD505-2E9C-101B-9397-08002B2CF9AE}" pid="3" name="KSOProductBuildVer">
    <vt:lpwstr>1033-12.2.0.13472</vt:lpwstr>
  </property>
</Properties>
</file>